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4zo7JRYU9lKhEkxVOd6DF/T7V8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6" clrIdx="0"/>
  <p:cmAuthor id="1" name="Areti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78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0:39:06.910" idx="1">
    <p:pos x="6000" y="0"/>
    <p:text>(Italy) - Maybe it could be useful to add a brief explanation for each category.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DojEW_Q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0:42:37.007" idx="6">
    <p:pos x="6000" y="0"/>
    <p:text>Please, add the source of each image. Remember that copyright issues are really important, in particular when we will use the slides in the online training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DojEXA8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6" name="Google Shape;10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health literacy: be able to seek, find, understand, and use health information to prevent diseases, promote and keep your health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traditional literacy: having numeracy and reading skills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computer literacy: be able to use a computer, computer programs, and internet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information literacy: be able to find an information and be able to use it for an issue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scientific literacy: having writting, numerical, and technology skills to understand science, theories, methods of measurements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l-PL"/>
              <a:t>media literacy: be able to access, evaluate, and act using any form of communication</a:t>
            </a: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comments" Target="../comments/comment2.xm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i.org/http:/dx.doi.org/10.1186/1471-2458-12-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4571999" y="4853461"/>
            <a:ext cx="4572001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Е-здраве и електронна здравна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/>
        </p:nvSpPr>
        <p:spPr>
          <a:xfrm>
            <a:off x="1824680" y="110836"/>
            <a:ext cx="5926688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bg-BG" sz="4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Дефиниране на здраве и Е-здраве</a:t>
            </a:r>
            <a:endParaRPr sz="40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865131" y="1628800"/>
            <a:ext cx="7776864" cy="1815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Здраве</a:t>
            </a:r>
            <a:r>
              <a:rPr lang="pl-PL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Състояние на цялостно физическо, умствено и социално благосъстояние, не просто пълна липса на болест или инвалидност</a:t>
            </a:r>
            <a:endParaRPr sz="1400" b="0" i="0" u="none" strike="noStrike" cap="none" dirty="0">
              <a:solidFill>
                <a:srgbClr val="FF0000"/>
              </a:solidFill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Конситуцията на СЗО</a:t>
            </a:r>
            <a:r>
              <a:rPr lang="pl-PL" sz="2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pl-PL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1948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701570" y="3645024"/>
            <a:ext cx="8172908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Е-Здраве е развиваща се сфера, в която се пресичат медицинската информатика, общественото здраве и бизнеса, отнасяща се до здравни услуги и информация, предоставени или подобрени чрез употребата на Интернет и свързаните технологии. В по-широк смисъл терминът се отнася не само до техническото развитие, но и до начин на мислене, нагласа и ангажираност с мрежово и глобално мислене с цел подобряване на здравеопазването на </a:t>
            </a:r>
            <a:r>
              <a:rPr lang="bg-BG" sz="18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местно</a:t>
            </a:r>
            <a:r>
              <a:rPr lang="bg-BG" sz="1800" i="1" dirty="0" smtClean="0">
                <a:latin typeface="Times New Roman"/>
                <a:ea typeface="Times New Roman"/>
                <a:cs typeface="Times New Roman"/>
                <a:sym typeface="Times New Roman"/>
              </a:rPr>
              <a:t>, регионално и международно ниво, използвайки информационни и комуникационни технологии. </a:t>
            </a:r>
            <a:endParaRPr lang="bg-BG" sz="1800" b="0" i="1" u="none" strike="noStrike" cap="none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1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Eysenbach</a:t>
            </a:r>
            <a:r>
              <a:rPr lang="pl-PL" sz="1800" b="0" i="1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G, 2001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"/>
          <p:cNvSpPr txBox="1"/>
          <p:nvPr/>
        </p:nvSpPr>
        <p:spPr>
          <a:xfrm>
            <a:off x="2195736" y="548680"/>
            <a:ext cx="684076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lang="bg-BG" sz="4000" b="1" dirty="0">
                <a:latin typeface="Calibri"/>
                <a:ea typeface="Calibri"/>
                <a:cs typeface="Calibri"/>
                <a:sym typeface="Calibri"/>
              </a:rPr>
              <a:t>е</a:t>
            </a:r>
            <a:r>
              <a:rPr lang="bg-BG" sz="4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-Здраве</a:t>
            </a:r>
            <a:r>
              <a:rPr lang="pl-PL" sz="4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4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bg-BG" sz="4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сфери на интерес</a:t>
            </a:r>
            <a:endParaRPr sz="40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3"/>
          <p:cNvSpPr txBox="1"/>
          <p:nvPr/>
        </p:nvSpPr>
        <p:spPr>
          <a:xfrm>
            <a:off x="827584" y="1916832"/>
            <a:ext cx="7920880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Управление на здравна информация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Информационни и комуникационни технологии в здравеопазването, както и: 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телемедицина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телездраве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/ </a:t>
            </a: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медицинска помощ от разстояние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Телематика в здравеопазването</a:t>
            </a:r>
            <a:r>
              <a:rPr lang="pl-PL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bg-BG" sz="2800" b="0" i="0" u="none" strike="noStrike" cap="none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/>
              <a:buChar char="o"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Медицинска информатика</a:t>
            </a: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"/>
          <p:cNvSpPr txBox="1"/>
          <p:nvPr/>
        </p:nvSpPr>
        <p:spPr>
          <a:xfrm>
            <a:off x="2123728" y="692696"/>
            <a:ext cx="86409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</a:pPr>
            <a:r>
              <a:rPr lang="bg-BG" sz="3200" b="1" dirty="0" smtClean="0">
                <a:latin typeface="Calibri"/>
                <a:ea typeface="Calibri"/>
                <a:cs typeface="Calibri"/>
                <a:sym typeface="Calibri"/>
              </a:rPr>
              <a:t>е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-Здраве</a:t>
            </a:r>
            <a:r>
              <a:rPr lang="pl-PL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предимства</a:t>
            </a:r>
            <a:r>
              <a:rPr lang="pl-PL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4"/>
          <p:cNvSpPr txBox="1"/>
          <p:nvPr/>
        </p:nvSpPr>
        <p:spPr>
          <a:xfrm>
            <a:off x="611560" y="1484784"/>
            <a:ext cx="7920880" cy="4893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Медицински консултации от разстояние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Достъп до здравна информация за пациентите, полагащите грижи, както и за медицинските специалисти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e-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учене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учене от разстояние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Спестява време и пари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Достъп до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здравните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досиета на пациенти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Обмен на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медицинска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информация между различни държави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dirty="0" smtClean="0">
                <a:latin typeface="Calibri"/>
                <a:ea typeface="Calibri"/>
                <a:cs typeface="Calibri"/>
                <a:sym typeface="Calibri"/>
              </a:rPr>
              <a:t>Все по-голяма наличност (вкл. финансова) на ИТ инфраструктура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таблети, смартфони, интернет,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GPS</a:t>
            </a:r>
            <a:r>
              <a:rPr lang="pl-PL" sz="2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Възможности за комуникация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форум, чат, уеб платформи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"/>
          <p:cNvSpPr txBox="1"/>
          <p:nvPr/>
        </p:nvSpPr>
        <p:spPr>
          <a:xfrm>
            <a:off x="1061517" y="197396"/>
            <a:ext cx="6825183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3200"/>
            </a:pPr>
            <a:r>
              <a:rPr lang="bg-BG" sz="3200" b="1" dirty="0" smtClean="0">
                <a:latin typeface="Calibri"/>
                <a:ea typeface="Calibri"/>
                <a:cs typeface="Calibri"/>
                <a:sym typeface="Calibri"/>
              </a:rPr>
              <a:t>е-Здраве </a:t>
            </a:r>
            <a:r>
              <a:rPr lang="pl-PL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някои добри приложения</a:t>
            </a:r>
          </a:p>
          <a:p>
            <a:pPr lvl="0">
              <a:buSzPts val="3200"/>
            </a:pPr>
            <a:r>
              <a:rPr lang="bg-BG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за нашето здраве</a:t>
            </a:r>
            <a:endParaRPr sz="32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5"/>
          <p:cNvSpPr txBox="1"/>
          <p:nvPr/>
        </p:nvSpPr>
        <p:spPr>
          <a:xfrm>
            <a:off x="755576" y="2204864"/>
            <a:ext cx="7920880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Електронен превод на рецепти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Електронни досиета на пациенти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Цифрово изображение и свързани с това услуги,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Портали, форуми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Терминологични системи за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здравните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досиета и лекарствата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Платформи за 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e-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учене 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уеб сайтове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свързани със здравето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/>
        </p:nvSpPr>
        <p:spPr>
          <a:xfrm>
            <a:off x="1475656" y="692696"/>
            <a:ext cx="7153994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3200"/>
            </a:pPr>
            <a:r>
              <a:rPr lang="bg-BG" sz="3200" b="1" dirty="0" smtClean="0">
                <a:latin typeface="Calibri"/>
                <a:ea typeface="Calibri"/>
                <a:cs typeface="Calibri"/>
                <a:sym typeface="Calibri"/>
              </a:rPr>
              <a:t>е-Здраве</a:t>
            </a:r>
            <a:r>
              <a:rPr lang="pl-PL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l-PL" sz="32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bg-BG" sz="32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Условия и изисквания</a:t>
            </a:r>
            <a:endParaRPr sz="32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6"/>
          <p:cNvSpPr txBox="1"/>
          <p:nvPr/>
        </p:nvSpPr>
        <p:spPr>
          <a:xfrm>
            <a:off x="803564" y="1700808"/>
            <a:ext cx="7938654" cy="5262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Оборудване, напр. компютри, таблети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Достъп до интернет</a:t>
            </a:r>
            <a:endParaRPr sz="2400" b="0" i="0" u="none" strike="noStrike" cap="none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Е-Здравна грамотност и умения, напр</a:t>
            </a:r>
            <a:r>
              <a:rPr lang="pl-PL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bg-BG" sz="2400" dirty="0">
                <a:latin typeface="Calibri"/>
                <a:ea typeface="Calibri"/>
                <a:cs typeface="Calibri"/>
                <a:sym typeface="Calibri"/>
              </a:rPr>
              <a:t>к</a:t>
            </a:r>
            <a:r>
              <a:rPr lang="bg-BG" sz="2400" dirty="0" smtClean="0">
                <a:latin typeface="Calibri"/>
                <a:ea typeface="Calibri"/>
                <a:cs typeface="Calibri"/>
                <a:sym typeface="Calibri"/>
              </a:rPr>
              <a:t>омпютърни умения</a:t>
            </a:r>
            <a:r>
              <a:rPr lang="pl-PL" sz="2400" dirty="0" smtClean="0"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bg-BG" sz="2400" dirty="0" smtClean="0">
                <a:latin typeface="Calibri"/>
                <a:ea typeface="Calibri"/>
                <a:cs typeface="Calibri"/>
                <a:sym typeface="Calibri"/>
              </a:rPr>
              <a:t> способност за намиране на здравна инфромация в Интернет</a:t>
            </a:r>
            <a:r>
              <a:rPr lang="pl-PL" sz="2400" dirty="0" smtClean="0">
                <a:latin typeface="Calibri"/>
                <a:ea typeface="Calibri"/>
                <a:cs typeface="Calibri"/>
                <a:sym typeface="Calibri"/>
              </a:rPr>
              <a:t> </a:t>
            </a:r>
            <a:endParaRPr lang="bg-BG" sz="2400" dirty="0" smtClean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/>
              <a:buChar char="o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Промяна в нагласите към технологиите, напр. Мотивираност и желание да се използват</a:t>
            </a:r>
            <a:endParaRPr sz="2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/>
        </p:nvSpPr>
        <p:spPr>
          <a:xfrm>
            <a:off x="2195736" y="548680"/>
            <a:ext cx="64807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l-PL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bg-BG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-Здравна</a:t>
            </a:r>
            <a:r>
              <a:rPr lang="pl-PL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грамотност</a:t>
            </a:r>
            <a:endParaRPr sz="4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7"/>
          <p:cNvSpPr txBox="1"/>
          <p:nvPr/>
        </p:nvSpPr>
        <p:spPr>
          <a:xfrm>
            <a:off x="827584" y="2420888"/>
            <a:ext cx="7920880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Способността за намиране, разбиране, обмен и оценка на здравна информация от онлайн източници в контекста на динамични контекстуални фактори, </a:t>
            </a:r>
            <a:r>
              <a:rPr lang="bg-BG" sz="2400" i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както и</a:t>
            </a:r>
            <a:r>
              <a:rPr lang="bg-BG" sz="24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24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прилагане на полученото знание с цел поддържане или подобряване на здравето</a:t>
            </a:r>
            <a:r>
              <a:rPr lang="pl-PL" sz="2400" b="0" i="1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l-PL" sz="24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Paige et al. , 2018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796" y="1687369"/>
            <a:ext cx="2139123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8"/>
          <p:cNvSpPr txBox="1"/>
          <p:nvPr/>
        </p:nvSpPr>
        <p:spPr>
          <a:xfrm>
            <a:off x="217768" y="1212770"/>
            <a:ext cx="26980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Здравна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04605" y="2431102"/>
            <a:ext cx="2002533" cy="13329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8"/>
          <p:cNvSpPr txBox="1"/>
          <p:nvPr/>
        </p:nvSpPr>
        <p:spPr>
          <a:xfrm>
            <a:off x="1479708" y="2054993"/>
            <a:ext cx="2662801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Традиционна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63357" y="3218318"/>
            <a:ext cx="2154295" cy="142385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8"/>
          <p:cNvSpPr txBox="1"/>
          <p:nvPr/>
        </p:nvSpPr>
        <p:spPr>
          <a:xfrm>
            <a:off x="2978932" y="2712550"/>
            <a:ext cx="208111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Компютърна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401422" y="3737616"/>
            <a:ext cx="2274982" cy="151428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>
            <a:off x="4650776" y="3337890"/>
            <a:ext cx="2081117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Информационна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32542" y="4090863"/>
            <a:ext cx="1456705" cy="1604632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8"/>
          <p:cNvSpPr txBox="1"/>
          <p:nvPr/>
        </p:nvSpPr>
        <p:spPr>
          <a:xfrm>
            <a:off x="5600928" y="3826794"/>
            <a:ext cx="208111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Научна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183429" y="4821519"/>
            <a:ext cx="1831752" cy="121926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8"/>
          <p:cNvSpPr txBox="1"/>
          <p:nvPr/>
        </p:nvSpPr>
        <p:spPr>
          <a:xfrm>
            <a:off x="7136837" y="4319027"/>
            <a:ext cx="200716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Медийна грамотност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8"/>
          <p:cNvSpPr txBox="1"/>
          <p:nvPr/>
        </p:nvSpPr>
        <p:spPr>
          <a:xfrm>
            <a:off x="467544" y="6421037"/>
            <a:ext cx="265540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l-PL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Norman &amp; Skinner, 2006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20;p7"/>
          <p:cNvSpPr txBox="1"/>
          <p:nvPr/>
        </p:nvSpPr>
        <p:spPr>
          <a:xfrm>
            <a:off x="2195736" y="548680"/>
            <a:ext cx="64807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pl-PL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bg-BG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-Здравна</a:t>
            </a:r>
            <a:r>
              <a:rPr lang="pl-PL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40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грамотност</a:t>
            </a:r>
            <a:endParaRPr sz="4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/>
          <p:nvPr/>
        </p:nvSpPr>
        <p:spPr>
          <a:xfrm>
            <a:off x="971600" y="548680"/>
            <a:ext cx="612068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Източници</a:t>
            </a:r>
            <a:r>
              <a:rPr lang="pl-PL" sz="36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9"/>
          <p:cNvSpPr txBox="1"/>
          <p:nvPr/>
        </p:nvSpPr>
        <p:spPr>
          <a:xfrm>
            <a:off x="611560" y="1484784"/>
            <a:ext cx="7920880" cy="507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(1948) Constitution. World Health Organization, Geneva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Eysenbach, G.  (2001)What is e-health? (editorial) JMIR 3(2): e20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Maszczak T. </a:t>
            </a:r>
            <a:r>
              <a:rPr lang="pl-PL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Zdrowie jako wartość uniwersalna</a:t>
            </a: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„Roczniki Naukowe AWF w Poznaniu”. zesz. 54, s. 74, 2005. ISSN 01376578 (pol.)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IANIS, „Podręcznik dobrych praktyk regionalnych e-Zdrowie. Wyzwania regionalne i ich oddziaływanie”, wrzesień 2007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Sikorki L., „Perspektywy w e-zdrowiu – oczekiwania i rzeczywistość”, Top Medical Trends 2007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Soerensen, K., Van den Broucke, S. , Fullam, J. , Doyle, G. , Pelikan, J., Slonska, Z., Brand, H., Soerensen, K., Van den Broucke, S., Fullam, J., Doyle, G., Pelikan, J. J., … Brand, H. (2012). Health literacy and public health: A systematic review and integration of definitions and models. BMC Public Health, 12(8), 80. </a:t>
            </a:r>
            <a:r>
              <a:rPr lang="pl-PL" sz="1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http://doi.org/http://dx.doi.org/10.1186/1471-2458-12-80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Paige, S.R., Stellefson, M. Krieger, J.L. Et al. (2018). Proposing a Transactional Model of eHealth Literacy: Concept Analysis. JMIR, 20(10): e10175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Char char="o"/>
            </a:pPr>
            <a:r>
              <a:rPr lang="pl-PL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Norman, C.D., Skinner, H.A., (2006). eHealth Literacy: Essential Skills for Consumer Health in a Networked World. JMIR, 8(2):e9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</TotalTime>
  <Words>748</Words>
  <Application>Microsoft Office PowerPoint</Application>
  <PresentationFormat>On-screen Show (4:3)</PresentationFormat>
  <Paragraphs>61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Times New Roman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12</cp:revision>
  <dcterms:created xsi:type="dcterms:W3CDTF">2019-01-04T16:28:11Z</dcterms:created>
  <dcterms:modified xsi:type="dcterms:W3CDTF">2019-12-02T12:41:20Z</dcterms:modified>
</cp:coreProperties>
</file>